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8" r:id="rId1"/>
  </p:sldMasterIdLst>
  <p:notesMasterIdLst>
    <p:notesMasterId r:id="rId9"/>
  </p:notesMasterIdLst>
  <p:sldIdLst>
    <p:sldId id="282" r:id="rId2"/>
    <p:sldId id="277" r:id="rId3"/>
    <p:sldId id="281" r:id="rId4"/>
    <p:sldId id="280" r:id="rId5"/>
    <p:sldId id="279" r:id="rId6"/>
    <p:sldId id="278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777" userDrawn="1">
          <p15:clr>
            <a:srgbClr val="A4A3A4"/>
          </p15:clr>
        </p15:guide>
        <p15:guide id="4" orient="horz" pos="157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5FAF17-9AFD-1CD8-AD1D-6DA2CBA0D16D}" name="Natalie Van Reenen" initials="NR" userId="S::natalie.vanreenen@treasury.gov.za::002355bd-27e1-4b27-b506-b310687539fd" providerId="AD"/>
  <p188:author id="{01C7A43E-3E49-C08B-52C8-F15614C7E1DC}" name="Nonhlanhla Msimango" initials="NM" userId="S::nonhlanhla.msimango@treasury.gov.za::2eb0a78f-93cd-477f-a058-a46e0bf0dd1d" providerId="AD"/>
  <p188:author id="{2121B06E-E699-4007-0148-CEB1D620A3D5}" name="Ayanda Hlatshwayo" initials="AH" userId="S::Ayanda.Hlatshwayo@Treasury.gov.za::0472a49d-55a5-4e89-b811-06da6c8aa925" providerId="AD"/>
  <p188:author id="{5E4E8F7D-98EF-5D31-D2B9-DBDEFA17DB95}" name="Piek, Marlies" initials="MP" userId="S::Piek@wider.unu.edu::1e482bef-e33b-457c-addd-9508f197f6ec" providerId="AD"/>
  <p188:author id="{2EA05281-A03C-F674-519A-9F2D14A71490}" name="Ayanda Hlatshwayo" initials="AH" userId="S::ayanda.hlatshwayo@treasury.gov.za::0472a49d-55a5-4e89-b811-06da6c8aa925" providerId="AD"/>
  <p188:author id="{C5A53E82-6CFE-1750-F5CA-922F9AECC393}" name="Natalie Van Reenen" initials="NVR" userId="S::Natalie.VanReenen@Treasury.gov.za::002355bd-27e1-4b27-b506-b310687539fd" providerId="AD"/>
  <p188:author id="{F72E70FD-6042-AB7A-F086-2D596A599F32}" name="Carla Orffer" initials="CO" userId="S::Carla.Orffer@Treasury.gov.za::259adcbf-0037-4917-a7bc-2f14a39437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21B"/>
    <a:srgbClr val="BB1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754" autoAdjust="0"/>
  </p:normalViewPr>
  <p:slideViewPr>
    <p:cSldViewPr snapToGrid="0">
      <p:cViewPr>
        <p:scale>
          <a:sx n="150" d="100"/>
          <a:sy n="150" d="100"/>
        </p:scale>
        <p:origin x="456" y="108"/>
      </p:cViewPr>
      <p:guideLst>
        <p:guide orient="horz" pos="1049"/>
        <p:guide pos="2880"/>
        <p:guide orient="horz" pos="777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E039C-83F2-E147-9F2D-75C6A621E4DA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0E784-2655-D944-8273-D13A0E562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8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E784-2655-D944-8273-D13A0E562E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9C04-44A4-CF4D-BCCF-91B0EC4D587F}" type="datetime1">
              <a:rPr lang="en-ZA" smtClean="0"/>
              <a:t>27 Aug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99" y="620038"/>
            <a:ext cx="8536487" cy="945715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500" b="1"/>
            </a:lvl1pPr>
          </a:lstStyle>
          <a:p>
            <a:r>
              <a:rPr lang="en-US"/>
              <a:t>HEADING GOES HERE NATIONAL TREASURY NATIONAL HEADINGGOES HERE NATIONAL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99" y="1825624"/>
            <a:ext cx="8536487" cy="4821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21841" y="0"/>
            <a:ext cx="405063" cy="409074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6FBCE-0EFB-9341-AF14-772DDDB8FE9A}" type="slidenum">
              <a:rPr lang="en-US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‹#›</a:t>
            </a:fld>
            <a:endParaRPr lang="en-US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EA97E77-E319-4AE0-D7B3-9E658DA5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8100000" cy="108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4090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1792E-29FB-8649-BB25-70B41D2B30B2}" type="datetime1">
              <a:rPr lang="en-ZA" smtClean="0"/>
              <a:t>27 Aug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7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50" y="852489"/>
            <a:ext cx="9135548" cy="5148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838" y="2699646"/>
            <a:ext cx="6660572" cy="1112631"/>
          </a:xfrm>
        </p:spPr>
        <p:txBody>
          <a:bodyPr vert="horz" lIns="0" tIns="0" rIns="68580" bIns="34290" rtlCol="0" anchor="b">
            <a:normAutofit fontScale="90000"/>
          </a:bodyPr>
          <a:lstStyle/>
          <a:p>
            <a:pPr>
              <a:lnSpc>
                <a:spcPts val="2700"/>
              </a:lnSpc>
            </a:pPr>
            <a:r>
              <a:rPr lang="en-US" sz="4950" b="1" cap="all" dirty="0">
                <a:solidFill>
                  <a:schemeClr val="bg1"/>
                </a:solidFill>
                <a:latin typeface="+mn-lt"/>
              </a:rPr>
              <a:t>OGP</a:t>
            </a:r>
            <a:br>
              <a:rPr lang="en-US" sz="4950" b="1" cap="all" dirty="0">
                <a:solidFill>
                  <a:schemeClr val="bg1"/>
                </a:solidFill>
                <a:latin typeface="+mn-lt"/>
              </a:rPr>
            </a:br>
            <a:br>
              <a:rPr lang="en-US" sz="4950" b="1" cap="all" dirty="0">
                <a:solidFill>
                  <a:schemeClr val="bg1"/>
                </a:solidFill>
                <a:latin typeface="+mn-lt"/>
              </a:rPr>
            </a:br>
            <a:r>
              <a:rPr lang="en-US" sz="2700" cap="all" dirty="0">
                <a:solidFill>
                  <a:schemeClr val="bg1"/>
                </a:solidFill>
                <a:latin typeface="Arial" panose="020B0604020202020204" pitchFamily="34" charset="0"/>
              </a:rPr>
              <a:t>Update on South Africa’s Commitment One</a:t>
            </a:r>
            <a:r>
              <a:rPr lang="en-US" sz="2700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br>
              <a:rPr lang="en-US" sz="3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30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Transformative fiscal transparency</a:t>
            </a:r>
            <a:endParaRPr lang="en-US" sz="2850" b="1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4997" y="1599172"/>
            <a:ext cx="1451454" cy="175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050" dirty="0">
                <a:solidFill>
                  <a:schemeClr val="bg1"/>
                </a:solidFill>
              </a:rPr>
              <a:t>PRESENTED BY:</a:t>
            </a:r>
          </a:p>
          <a:p>
            <a:pPr>
              <a:lnSpc>
                <a:spcPts val="1290"/>
              </a:lnSpc>
            </a:pPr>
            <a:endParaRPr lang="en-US" sz="1050" dirty="0">
              <a:solidFill>
                <a:schemeClr val="bg1"/>
              </a:solidFill>
            </a:endParaRPr>
          </a:p>
          <a:p>
            <a:pPr>
              <a:lnSpc>
                <a:spcPts val="1290"/>
              </a:lnSpc>
            </a:pPr>
            <a:r>
              <a:rPr lang="en-US" sz="1050" b="1" dirty="0">
                <a:solidFill>
                  <a:schemeClr val="bg1"/>
                </a:solidFill>
              </a:rPr>
              <a:t>NAME: SEPHIRI</a:t>
            </a:r>
          </a:p>
          <a:p>
            <a:pPr>
              <a:lnSpc>
                <a:spcPts val="1290"/>
              </a:lnSpc>
            </a:pPr>
            <a:r>
              <a:rPr lang="en-US" sz="1050" b="1" dirty="0">
                <a:solidFill>
                  <a:schemeClr val="bg1"/>
                </a:solidFill>
              </a:rPr>
              <a:t>SURNAME: TLHOMELI</a:t>
            </a:r>
          </a:p>
          <a:p>
            <a:pPr>
              <a:lnSpc>
                <a:spcPts val="1290"/>
              </a:lnSpc>
            </a:pPr>
            <a:endParaRPr lang="en-US" sz="1050" b="1" dirty="0">
              <a:solidFill>
                <a:schemeClr val="bg1"/>
              </a:solidFill>
            </a:endParaRPr>
          </a:p>
          <a:p>
            <a:pPr>
              <a:lnSpc>
                <a:spcPts val="1290"/>
              </a:lnSpc>
            </a:pPr>
            <a:r>
              <a:rPr lang="en-US" sz="1050" b="1" dirty="0">
                <a:solidFill>
                  <a:schemeClr val="bg1"/>
                </a:solidFill>
              </a:rPr>
              <a:t>Title: DD</a:t>
            </a:r>
          </a:p>
          <a:p>
            <a:pPr>
              <a:lnSpc>
                <a:spcPts val="1290"/>
              </a:lnSpc>
            </a:pPr>
            <a:r>
              <a:rPr lang="en-US" sz="1050" i="1" dirty="0">
                <a:solidFill>
                  <a:schemeClr val="bg1"/>
                </a:solidFill>
              </a:rPr>
              <a:t>Division: LGBA</a:t>
            </a:r>
          </a:p>
          <a:p>
            <a:pPr>
              <a:lnSpc>
                <a:spcPts val="1290"/>
              </a:lnSpc>
            </a:pPr>
            <a:endParaRPr lang="en-US" sz="1050" b="1" dirty="0">
              <a:solidFill>
                <a:schemeClr val="bg1"/>
              </a:solidFill>
            </a:endParaRPr>
          </a:p>
          <a:p>
            <a:pPr>
              <a:lnSpc>
                <a:spcPts val="1290"/>
              </a:lnSpc>
            </a:pPr>
            <a:r>
              <a:rPr lang="en-US" sz="1050" b="1" dirty="0">
                <a:solidFill>
                  <a:schemeClr val="bg1"/>
                </a:solidFill>
              </a:rPr>
              <a:t>Date: 28 AUGUST 2024</a:t>
            </a:r>
          </a:p>
        </p:txBody>
      </p:sp>
    </p:spTree>
    <p:extLst>
      <p:ext uri="{BB962C8B-B14F-4D97-AF65-F5344CB8AC3E}">
        <p14:creationId xmlns:p14="http://schemas.microsoft.com/office/powerpoint/2010/main" val="50065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9B5-C6C2-41ED-5594-15F77E471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56" y="620767"/>
            <a:ext cx="8536487" cy="6048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</a:rPr>
              <a:t>Municipal Money Marketing</a:t>
            </a:r>
            <a:r>
              <a:rPr lang="en-US" sz="2400" b="1" i="0" u="none" strike="noStrike" baseline="0" dirty="0">
                <a:solidFill>
                  <a:srgbClr val="44536A"/>
                </a:solidFill>
              </a:rPr>
              <a:t>	</a:t>
            </a:r>
          </a:p>
          <a:p>
            <a:pPr marL="0" indent="0">
              <a:buNone/>
            </a:pPr>
            <a:endParaRPr lang="en-US" sz="2400" b="1" dirty="0">
              <a:solidFill>
                <a:srgbClr val="44536A"/>
              </a:solidFill>
            </a:endParaRPr>
          </a:p>
          <a:p>
            <a:pPr marL="0" indent="0">
              <a:buNone/>
            </a:pPr>
            <a:endParaRPr lang="en-US" sz="2400" b="1" i="0" u="none" strike="noStrike" baseline="0" dirty="0">
              <a:solidFill>
                <a:srgbClr val="44536A"/>
              </a:solidFill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A360A00-597D-8B42-9842-BC626215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056391"/>
              </p:ext>
            </p:extLst>
          </p:nvPr>
        </p:nvGraphicFramePr>
        <p:xfrm>
          <a:off x="303758" y="1115758"/>
          <a:ext cx="8536485" cy="5553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442">
                  <a:extLst>
                    <a:ext uri="{9D8B030D-6E8A-4147-A177-3AD203B41FA5}">
                      <a16:colId xmlns:a16="http://schemas.microsoft.com/office/drawing/2014/main" val="4387923"/>
                    </a:ext>
                  </a:extLst>
                </a:gridCol>
                <a:gridCol w="1719766">
                  <a:extLst>
                    <a:ext uri="{9D8B030D-6E8A-4147-A177-3AD203B41FA5}">
                      <a16:colId xmlns:a16="http://schemas.microsoft.com/office/drawing/2014/main" val="2564092317"/>
                    </a:ext>
                  </a:extLst>
                </a:gridCol>
                <a:gridCol w="3691056">
                  <a:extLst>
                    <a:ext uri="{9D8B030D-6E8A-4147-A177-3AD203B41FA5}">
                      <a16:colId xmlns:a16="http://schemas.microsoft.com/office/drawing/2014/main" val="595580017"/>
                    </a:ext>
                  </a:extLst>
                </a:gridCol>
                <a:gridCol w="2718221">
                  <a:extLst>
                    <a:ext uri="{9D8B030D-6E8A-4147-A177-3AD203B41FA5}">
                      <a16:colId xmlns:a16="http://schemas.microsoft.com/office/drawing/2014/main" val="2705360559"/>
                    </a:ext>
                  </a:extLst>
                </a:gridCol>
              </a:tblGrid>
              <a:tr h="47835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41501"/>
                  </a:ext>
                </a:extLst>
              </a:tr>
              <a:tr h="553691">
                <a:tc rowSpan="5"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endParaRPr lang="en-ZA" sz="16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ZA" sz="1600" b="1" dirty="0"/>
                        <a:t>External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Podcast (Maya on Money and </a:t>
                      </a:r>
                      <a:r>
                        <a:rPr lang="en-ZA" sz="1600" dirty="0" err="1"/>
                        <a:t>Epokothweni</a:t>
                      </a:r>
                      <a:r>
                        <a:rPr lang="en-ZA" sz="1600" dirty="0"/>
                        <a:t> - GoMuni)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710779"/>
                  </a:ext>
                </a:extLst>
              </a:tr>
              <a:tr h="553691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Media Statements on </a:t>
                      </a:r>
                      <a:r>
                        <a:rPr lang="en-US" sz="1600" dirty="0" err="1"/>
                        <a:t>GoMuni</a:t>
                      </a:r>
                      <a:r>
                        <a:rPr lang="en-US" sz="1600" dirty="0"/>
                        <a:t> on quarterly S71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Quarterly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615155"/>
                  </a:ext>
                </a:extLst>
              </a:tr>
              <a:tr h="32055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Webinar on Q4 S71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658960"/>
                  </a:ext>
                </a:extLst>
              </a:tr>
              <a:tr h="553691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Links on relevant websites such as NT webpage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39928"/>
                  </a:ext>
                </a:extLst>
              </a:tr>
              <a:tr h="32055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Exhibitions at large conferences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Quarterly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462065"/>
                  </a:ext>
                </a:extLst>
              </a:tr>
              <a:tr h="553691"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endParaRPr lang="en-ZA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b="1" dirty="0"/>
                        <a:t>Internal Communications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Wingdings" panose="05000000000000000000" pitchFamily="2" charset="2"/>
                        <a:buNone/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Email notification post- issuing of media statements.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893163"/>
                  </a:ext>
                </a:extLst>
              </a:tr>
              <a:tr h="835503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Internal News in Brief (for benefit of all units of the National Treasury using LG financial data)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Monthly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782565"/>
                  </a:ext>
                </a:extLst>
              </a:tr>
              <a:tr h="125309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/>
                        <a:t>Guidance to use Municipal 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Virtual training sessions</a:t>
                      </a:r>
                    </a:p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Manual, videos (see next slide)</a:t>
                      </a:r>
                    </a:p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Infographics on Municipal Money to simplify financial concepts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Ongoing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19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58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9B5-C6C2-41ED-5594-15F77E471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56" y="620767"/>
            <a:ext cx="8536487" cy="6048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</a:rPr>
              <a:t>Municipal Money Marketing</a:t>
            </a:r>
            <a:r>
              <a:rPr lang="en-US" sz="2400" b="1" i="0" u="none" strike="noStrike" baseline="0" dirty="0">
                <a:solidFill>
                  <a:srgbClr val="44536A"/>
                </a:solidFill>
              </a:rPr>
              <a:t>	</a:t>
            </a:r>
          </a:p>
          <a:p>
            <a:pPr marL="0" indent="0">
              <a:buNone/>
            </a:pPr>
            <a:endParaRPr lang="en-US" sz="2400" b="1" dirty="0">
              <a:solidFill>
                <a:srgbClr val="44536A"/>
              </a:solidFill>
            </a:endParaRPr>
          </a:p>
          <a:p>
            <a:pPr marL="0" indent="0">
              <a:buNone/>
            </a:pPr>
            <a:endParaRPr lang="en-US" sz="2400" b="1" i="0" u="none" strike="noStrike" baseline="0" dirty="0">
              <a:solidFill>
                <a:srgbClr val="44536A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5EE755-1F99-CA7E-6AA5-07D2DC6FE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573159"/>
              </p:ext>
            </p:extLst>
          </p:nvPr>
        </p:nvGraphicFramePr>
        <p:xfrm>
          <a:off x="303757" y="1062462"/>
          <a:ext cx="8739882" cy="5503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93">
                  <a:extLst>
                    <a:ext uri="{9D8B030D-6E8A-4147-A177-3AD203B41FA5}">
                      <a16:colId xmlns:a16="http://schemas.microsoft.com/office/drawing/2014/main" val="4387923"/>
                    </a:ext>
                  </a:extLst>
                </a:gridCol>
                <a:gridCol w="2962655">
                  <a:extLst>
                    <a:ext uri="{9D8B030D-6E8A-4147-A177-3AD203B41FA5}">
                      <a16:colId xmlns:a16="http://schemas.microsoft.com/office/drawing/2014/main" val="2564092317"/>
                    </a:ext>
                  </a:extLst>
                </a:gridCol>
                <a:gridCol w="2975905">
                  <a:extLst>
                    <a:ext uri="{9D8B030D-6E8A-4147-A177-3AD203B41FA5}">
                      <a16:colId xmlns:a16="http://schemas.microsoft.com/office/drawing/2014/main" val="595580017"/>
                    </a:ext>
                  </a:extLst>
                </a:gridCol>
                <a:gridCol w="2349429">
                  <a:extLst>
                    <a:ext uri="{9D8B030D-6E8A-4147-A177-3AD203B41FA5}">
                      <a16:colId xmlns:a16="http://schemas.microsoft.com/office/drawing/2014/main" val="2705360559"/>
                    </a:ext>
                  </a:extLst>
                </a:gridCol>
              </a:tblGrid>
              <a:tr h="646135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41501"/>
                  </a:ext>
                </a:extLst>
              </a:tr>
              <a:tr h="485730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 Media – X, LinkedIn, Face Book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media banner on </a:t>
                      </a:r>
                      <a:r>
                        <a:rPr lang="en-ZA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Gomuni</a:t>
                      </a:r>
                      <a:r>
                        <a:rPr lang="en-ZA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Mun Money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hashtag </a:t>
                      </a:r>
                      <a:r>
                        <a:rPr lang="en-ZA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#GoMuni #municipalportal</a:t>
                      </a:r>
                      <a:r>
                        <a:rPr lang="en-ZA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Upload on YouTube &amp; TikTok a video explaining how to use GoMuni portal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 Municipal Money snapshots and updates on published information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media banners for webinars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“Did You Know” social media banners about </a:t>
                      </a:r>
                      <a:r>
                        <a:rPr lang="en-GB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GoMuni</a:t>
                      </a:r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Mun Money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Weekly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89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7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9B5-C6C2-41ED-5594-15F77E471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56" y="620767"/>
            <a:ext cx="8536487" cy="6048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</a:rPr>
              <a:t>Municipal Money Marketing</a:t>
            </a:r>
            <a:r>
              <a:rPr lang="en-US" sz="2400" b="1" i="0" u="none" strike="noStrike" baseline="0" dirty="0">
                <a:solidFill>
                  <a:srgbClr val="44536A"/>
                </a:solidFill>
              </a:rPr>
              <a:t>	</a:t>
            </a:r>
          </a:p>
          <a:p>
            <a:pPr marL="0" indent="0" algn="l">
              <a:buNone/>
            </a:pPr>
            <a:endParaRPr lang="en-ZA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44536A"/>
              </a:solidFill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4223C-9587-F7C7-5EA7-54EB9ACB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6" y="1416205"/>
            <a:ext cx="8844156" cy="497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9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9B5-C6C2-41ED-5594-15F77E471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56" y="620767"/>
            <a:ext cx="8536487" cy="6048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</a:rPr>
              <a:t>Municipal Money Marketing</a:t>
            </a:r>
            <a:r>
              <a:rPr lang="en-US" sz="2400" b="1" i="0" u="none" strike="noStrike" baseline="0" dirty="0">
                <a:solidFill>
                  <a:srgbClr val="44536A"/>
                </a:solidFill>
              </a:rPr>
              <a:t>	</a:t>
            </a:r>
          </a:p>
          <a:p>
            <a:pPr marL="0" indent="0" algn="l">
              <a:buNone/>
            </a:pPr>
            <a:endParaRPr lang="en-ZA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44536A"/>
              </a:solidFill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4AA5E-9A6A-E86B-EB43-9E5691344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56" y="1405054"/>
            <a:ext cx="8170125" cy="459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9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9B5-C6C2-41ED-5594-15F77E471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56" y="620767"/>
            <a:ext cx="8536487" cy="6048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i="0" u="none" strike="noStrike" baseline="0" dirty="0">
                <a:solidFill>
                  <a:srgbClr val="000000"/>
                </a:solidFill>
              </a:rPr>
              <a:t>Municipal Money Public Webinar</a:t>
            </a:r>
            <a:endParaRPr lang="en-US" sz="3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i="0" u="none" strike="noStrike" baseline="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0" u="none" strike="noStrike" baseline="0" dirty="0">
                <a:solidFill>
                  <a:srgbClr val="000000"/>
                </a:solidFill>
              </a:rPr>
              <a:t>Webinar will focus on sharing the financial performance of municipalities as at the end of quarter 4 of the 2023/24 financial year – </a:t>
            </a:r>
            <a:r>
              <a:rPr lang="en-US" i="1" u="none" strike="noStrike" baseline="0" dirty="0">
                <a:solidFill>
                  <a:srgbClr val="000000"/>
                </a:solidFill>
              </a:rPr>
              <a:t>how does municipalities generate and spent their money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0" u="none" strike="noStrike" baseline="0" dirty="0">
                <a:solidFill>
                  <a:srgbClr val="000000"/>
                </a:solidFill>
              </a:rPr>
              <a:t>Proposed topics will include: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Municipal spending trends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Revenue collection, debtors and creditors management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Performance of conditional grants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Where can citizens find data to make informed decisions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0" u="none" strike="noStrike" baseline="0" dirty="0">
                <a:solidFill>
                  <a:srgbClr val="000000"/>
                </a:solidFill>
              </a:rPr>
              <a:t>Date: Planned for late September / early October 2024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</a:rPr>
              <a:t>NT is looking for a partner with a footprint on a public platform to assist with logistics – Any suggestions / volunteers?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44536A"/>
              </a:solidFill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32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BD113-316C-A4B4-CE9C-A1E324ADB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56" y="1924963"/>
            <a:ext cx="8536487" cy="945715"/>
          </a:xfrm>
        </p:spPr>
        <p:txBody>
          <a:bodyPr/>
          <a:lstStyle/>
          <a:p>
            <a:pPr algn="ctr"/>
            <a:r>
              <a:rPr lang="en-US" dirty="0"/>
              <a:t>THANK YOU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2066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9fc8add-5f91-41cc-a6c8-f00214e01d4b}" enabled="0" method="" siteId="{b9fc8add-5f91-41cc-a6c8-f00214e01d4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33038</TotalTime>
  <Words>322</Words>
  <Application>Microsoft Office PowerPoint</Application>
  <PresentationFormat>On-screen Show (4:3)</PresentationFormat>
  <Paragraphs>74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Wingdings</vt:lpstr>
      <vt:lpstr>Office Theme</vt:lpstr>
      <vt:lpstr>OGP  Update on South Africa’s Commitment One:  Transformative fiscal transparency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Sephiri Tlhomeli</cp:lastModifiedBy>
  <cp:revision>59</cp:revision>
  <dcterms:created xsi:type="dcterms:W3CDTF">2017-06-12T08:43:34Z</dcterms:created>
  <dcterms:modified xsi:type="dcterms:W3CDTF">2024-08-28T20:52:39Z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3c4247e-447d-4732-af29-2e529a4288f1_Enabled">
    <vt:lpwstr>true</vt:lpwstr>
  </property>
  <property fmtid="{D5CDD505-2E9C-101B-9397-08002B2CF9AE}" pid="3" name="MSIP_Label_93c4247e-447d-4732-af29-2e529a4288f1_SetDate">
    <vt:lpwstr>2022-09-08T06:34:08Z</vt:lpwstr>
  </property>
  <property fmtid="{D5CDD505-2E9C-101B-9397-08002B2CF9AE}" pid="4" name="MSIP_Label_93c4247e-447d-4732-af29-2e529a4288f1_Method">
    <vt:lpwstr>Standard</vt:lpwstr>
  </property>
  <property fmtid="{D5CDD505-2E9C-101B-9397-08002B2CF9AE}" pid="5" name="MSIP_Label_93c4247e-447d-4732-af29-2e529a4288f1_Name">
    <vt:lpwstr>93c4247e-447d-4732-af29-2e529a4288f1</vt:lpwstr>
  </property>
  <property fmtid="{D5CDD505-2E9C-101B-9397-08002B2CF9AE}" pid="6" name="MSIP_Label_93c4247e-447d-4732-af29-2e529a4288f1_SiteId">
    <vt:lpwstr>1a45348f-02b4-4f9a-a7a8-7786f6dd3245</vt:lpwstr>
  </property>
  <property fmtid="{D5CDD505-2E9C-101B-9397-08002B2CF9AE}" pid="7" name="MSIP_Label_93c4247e-447d-4732-af29-2e529a4288f1_ActionId">
    <vt:lpwstr>561c5a75-f71f-4de0-a85d-0549792fadc4</vt:lpwstr>
  </property>
  <property fmtid="{D5CDD505-2E9C-101B-9397-08002B2CF9AE}" pid="8" name="MSIP_Label_93c4247e-447d-4732-af29-2e529a4288f1_ContentBits">
    <vt:lpwstr>0</vt:lpwstr>
  </property>
</Properties>
</file>